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2" r:id="rId5"/>
    <p:sldId id="263" r:id="rId6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857"/>
    <p:restoredTop sz="94718"/>
  </p:normalViewPr>
  <p:slideViewPr>
    <p:cSldViewPr>
      <p:cViewPr>
        <p:scale>
          <a:sx n="102" d="100"/>
          <a:sy n="102" d="100"/>
        </p:scale>
        <p:origin x="336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33649-9DDD-F644-B88B-00DAF7E748F0}" type="datetimeFigureOut">
              <a:rPr lang="es-PA" smtClean="0"/>
              <a:t>07/04/26</a:t>
            </a:fld>
            <a:endParaRPr lang="es-PA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A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1E80A-FDED-064F-8210-62D766729E78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07677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1E80A-FDED-064F-8210-62D766729E78}" type="slidenum">
              <a:rPr lang="es-PA" smtClean="0"/>
              <a:t>2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832618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1E80A-FDED-064F-8210-62D766729E78}" type="slidenum">
              <a:rPr lang="es-PA" smtClean="0"/>
              <a:t>3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23089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1E80A-FDED-064F-8210-62D766729E78}" type="slidenum">
              <a:rPr lang="es-PA" smtClean="0"/>
              <a:t>4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42788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A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1E80A-FDED-064F-8210-62D766729E78}" type="slidenum">
              <a:rPr lang="es-PA" smtClean="0"/>
              <a:t>5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3799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557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78740">
              <a:lnSpc>
                <a:spcPts val="1245"/>
              </a:lnSpc>
            </a:pPr>
            <a:r>
              <a:rPr dirty="0"/>
              <a:t>Dirección:</a:t>
            </a:r>
            <a:r>
              <a:rPr spc="-35" dirty="0"/>
              <a:t> </a:t>
            </a:r>
            <a:r>
              <a:rPr dirty="0"/>
              <a:t>Urbanización</a:t>
            </a:r>
            <a:r>
              <a:rPr spc="-35" dirty="0"/>
              <a:t> </a:t>
            </a:r>
            <a:r>
              <a:rPr dirty="0"/>
              <a:t>Costa</a:t>
            </a:r>
            <a:r>
              <a:rPr spc="-35" dirty="0"/>
              <a:t> </a:t>
            </a:r>
            <a:r>
              <a:rPr dirty="0"/>
              <a:t>Sur,</a:t>
            </a:r>
            <a:r>
              <a:rPr spc="-35" dirty="0"/>
              <a:t> </a:t>
            </a:r>
            <a:r>
              <a:rPr dirty="0"/>
              <a:t>Centro</a:t>
            </a:r>
            <a:r>
              <a:rPr spc="-35" dirty="0"/>
              <a:t> </a:t>
            </a:r>
            <a:r>
              <a:rPr spc="-10" dirty="0"/>
              <a:t>Comercial</a:t>
            </a:r>
          </a:p>
          <a:p>
            <a:pPr marL="78740">
              <a:lnSpc>
                <a:spcPts val="1420"/>
              </a:lnSpc>
            </a:pPr>
            <a:r>
              <a:rPr dirty="0"/>
              <a:t>Costa</a:t>
            </a:r>
            <a:r>
              <a:rPr spc="-10" dirty="0"/>
              <a:t> </a:t>
            </a:r>
            <a:r>
              <a:rPr dirty="0"/>
              <a:t>Sur</a:t>
            </a:r>
            <a:r>
              <a:rPr spc="-10" dirty="0"/>
              <a:t> </a:t>
            </a:r>
            <a:r>
              <a:rPr dirty="0"/>
              <a:t>-</a:t>
            </a:r>
            <a:r>
              <a:rPr spc="-10" dirty="0"/>
              <a:t> </a:t>
            </a:r>
            <a:r>
              <a:rPr dirty="0"/>
              <a:t>Local</a:t>
            </a:r>
            <a:r>
              <a:rPr spc="-5" dirty="0"/>
              <a:t> </a:t>
            </a:r>
            <a:r>
              <a:rPr dirty="0"/>
              <a:t>28,</a:t>
            </a:r>
            <a:r>
              <a:rPr spc="-10" dirty="0"/>
              <a:t> </a:t>
            </a:r>
            <a:r>
              <a:rPr dirty="0"/>
              <a:t>Juan</a:t>
            </a:r>
            <a:r>
              <a:rPr spc="-10" dirty="0"/>
              <a:t> </a:t>
            </a:r>
            <a:r>
              <a:rPr dirty="0"/>
              <a:t>Díaz,</a:t>
            </a:r>
            <a:r>
              <a:rPr spc="-5" dirty="0"/>
              <a:t> </a:t>
            </a:r>
            <a:r>
              <a:rPr spc="-10" dirty="0"/>
              <a:t>Panamá.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CACB662C-23DA-389B-E695-9625A706B3FA}"/>
              </a:ext>
            </a:extLst>
          </p:cNvPr>
          <p:cNvSpPr/>
          <p:nvPr/>
        </p:nvSpPr>
        <p:spPr>
          <a:xfrm>
            <a:off x="0" y="7007466"/>
            <a:ext cx="10692307" cy="553085"/>
          </a:xfrm>
          <a:custGeom>
            <a:avLst/>
            <a:gdLst/>
            <a:ahLst/>
            <a:cxnLst/>
            <a:rect l="l" t="t" r="r" b="b"/>
            <a:pathLst>
              <a:path w="10654665" h="553084">
                <a:moveTo>
                  <a:pt x="10654360" y="0"/>
                </a:moveTo>
                <a:lnTo>
                  <a:pt x="0" y="0"/>
                </a:lnTo>
                <a:lnTo>
                  <a:pt x="0" y="552538"/>
                </a:lnTo>
                <a:lnTo>
                  <a:pt x="10654360" y="552538"/>
                </a:lnTo>
                <a:lnTo>
                  <a:pt x="106543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70" y="-1797"/>
            <a:ext cx="10691037" cy="763279"/>
          </a:xfrm>
          <a:custGeom>
            <a:avLst/>
            <a:gdLst/>
            <a:ahLst/>
            <a:cxnLst/>
            <a:rect l="l" t="t" r="r" b="b"/>
            <a:pathLst>
              <a:path w="10692130" h="1131570">
                <a:moveTo>
                  <a:pt x="10033914" y="1130806"/>
                </a:moveTo>
                <a:lnTo>
                  <a:pt x="9475582" y="1130806"/>
                </a:lnTo>
                <a:lnTo>
                  <a:pt x="9630448" y="1131421"/>
                </a:lnTo>
                <a:lnTo>
                  <a:pt x="9897457" y="1131421"/>
                </a:lnTo>
                <a:lnTo>
                  <a:pt x="10033914" y="1130806"/>
                </a:lnTo>
                <a:close/>
              </a:path>
              <a:path w="10692130" h="1131570">
                <a:moveTo>
                  <a:pt x="10692003" y="0"/>
                </a:moveTo>
                <a:lnTo>
                  <a:pt x="0" y="0"/>
                </a:lnTo>
                <a:lnTo>
                  <a:pt x="0" y="143745"/>
                </a:lnTo>
                <a:lnTo>
                  <a:pt x="181859" y="180417"/>
                </a:lnTo>
                <a:lnTo>
                  <a:pt x="1096109" y="354119"/>
                </a:lnTo>
                <a:lnTo>
                  <a:pt x="2036503" y="514323"/>
                </a:lnTo>
                <a:lnTo>
                  <a:pt x="2953663" y="652622"/>
                </a:lnTo>
                <a:lnTo>
                  <a:pt x="3893587" y="776051"/>
                </a:lnTo>
                <a:lnTo>
                  <a:pt x="4804673" y="878080"/>
                </a:lnTo>
                <a:lnTo>
                  <a:pt x="5735483" y="964474"/>
                </a:lnTo>
                <a:lnTo>
                  <a:pt x="6685673" y="1034119"/>
                </a:lnTo>
                <a:lnTo>
                  <a:pt x="7600559" y="1083512"/>
                </a:lnTo>
                <a:lnTo>
                  <a:pt x="8532136" y="1116034"/>
                </a:lnTo>
                <a:lnTo>
                  <a:pt x="9489443" y="1130806"/>
                </a:lnTo>
                <a:lnTo>
                  <a:pt x="10028133" y="1130806"/>
                </a:lnTo>
                <a:lnTo>
                  <a:pt x="10692003" y="1122589"/>
                </a:lnTo>
                <a:lnTo>
                  <a:pt x="1069200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8044" y="5734671"/>
            <a:ext cx="240135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PA" sz="2400" b="1" u="none" strike="no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Leapmotor</a:t>
            </a:r>
            <a:br>
              <a:rPr lang="es-PA" sz="2400" b="1" u="none" strike="noStrike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s-PA" sz="2400" b="1" spc="-30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C16 REEV Edition 2026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59139" y="200025"/>
            <a:ext cx="216027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WELLVIEW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UNIVERSAL,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S.A.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RUC:</a:t>
            </a:r>
            <a:r>
              <a:rPr sz="1200" spc="8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155665924-2-2018-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DV37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4700" y="200025"/>
            <a:ext cx="1759554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Teléfono:</a:t>
            </a:r>
            <a:r>
              <a:rPr sz="1200" spc="-2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385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–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6171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Celular: 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‎6937‑0170 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4923C83F-2E9F-2241-8095-81FFD8D11B28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405735"/>
          </a:xfrm>
          <a:prstGeom prst="rect">
            <a:avLst/>
          </a:prstGeom>
        </p:spPr>
        <p:txBody>
          <a:bodyPr vert="horz" wrap="square" lIns="0" tIns="71611" rIns="0" bIns="0" rtlCol="0">
            <a:spAutoFit/>
          </a:bodyPr>
          <a:lstStyle/>
          <a:p>
            <a:pPr marL="121920">
              <a:lnSpc>
                <a:spcPts val="1245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Dirección: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Urbanización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Sur,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</a:p>
          <a:p>
            <a:pPr marL="121920">
              <a:lnSpc>
                <a:spcPts val="1420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28,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Juan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Díaz,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Panamá.</a:t>
            </a: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037B819F-9059-2A1C-AF74-9A68512E9323}"/>
              </a:ext>
            </a:extLst>
          </p:cNvPr>
          <p:cNvSpPr txBox="1"/>
          <p:nvPr/>
        </p:nvSpPr>
        <p:spPr>
          <a:xfrm>
            <a:off x="6853721" y="7133773"/>
            <a:ext cx="33350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lang="es-ES"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-</a:t>
            </a:r>
            <a:r>
              <a:rPr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mail:</a:t>
            </a:r>
            <a:r>
              <a:rPr lang="es-ES"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 </a:t>
            </a:r>
            <a:r>
              <a:rPr lang="es-ES" sz="1600" spc="-75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info@shanghai-autospty.com</a:t>
            </a:r>
            <a:endParaRPr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6" name="object 2">
            <a:extLst>
              <a:ext uri="{FF2B5EF4-FFF2-40B4-BE49-F238E27FC236}">
                <a16:creationId xmlns:a16="http://schemas.microsoft.com/office/drawing/2014/main" id="{E862D783-3B6D-691F-EF4E-7F8B91ED96C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230" y="0"/>
            <a:ext cx="1942170" cy="1942170"/>
          </a:xfrm>
          <a:prstGeom prst="rect">
            <a:avLst/>
          </a:prstGeom>
          <a:effectLst>
            <a:outerShdw blurRad="50800" dist="50800" dir="5400000" sx="100122" sy="100122" algn="ctr" rotWithShape="0">
              <a:srgbClr val="000000">
                <a:alpha val="43137"/>
              </a:srgbClr>
            </a:outerShdw>
          </a:effectLst>
        </p:spPr>
      </p:pic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65AF2505-0C3B-0BD3-5083-E8D2E6434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323438"/>
              </p:ext>
            </p:extLst>
          </p:nvPr>
        </p:nvGraphicFramePr>
        <p:xfrm>
          <a:off x="3060700" y="738716"/>
          <a:ext cx="3581400" cy="625689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0700">
                  <a:extLst>
                    <a:ext uri="{9D8B030D-6E8A-4147-A177-3AD203B41FA5}">
                      <a16:colId xmlns:a16="http://schemas.microsoft.com/office/drawing/2014/main" val="1938447766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23551951"/>
                    </a:ext>
                  </a:extLst>
                </a:gridCol>
              </a:tblGrid>
              <a:tr h="24160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A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Leapmotor C16 REEV 200 Premium 6 plazas</a:t>
                      </a:r>
                      <a:endParaRPr lang="es-PA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95464"/>
                  </a:ext>
                </a:extLst>
              </a:tr>
              <a:tr h="1902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Información básica</a:t>
                      </a:r>
                      <a:endParaRPr lang="es-PA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84513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Fabricantes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Motor Leap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874628333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Nivel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SUV medianos y grandes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892209269"/>
                  </a:ext>
                </a:extLst>
              </a:tr>
              <a:tr h="17578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Tipo de energía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Extensor de alcance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4069516464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Fecha de lanzamiento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2025.06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71334208"/>
                  </a:ext>
                </a:extLst>
              </a:tr>
              <a:tr h="29856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Motor eléctrico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Extensor de autonomía de 231 HP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920366620"/>
                  </a:ext>
                </a:extLst>
              </a:tr>
              <a:tr h="29856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Autonomía en modo totalmente eléctrico (km) WLTC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134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1419756208"/>
                  </a:ext>
                </a:extLst>
              </a:tr>
              <a:tr h="28405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Autonomía eléctrica pura (km) CLTC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266315627"/>
                  </a:ext>
                </a:extLst>
              </a:tr>
              <a:tr h="42316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Autonomía combinada (km) Ministerio de Industria y Tecnología de la Información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910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3089617807"/>
                  </a:ext>
                </a:extLst>
              </a:tr>
              <a:tr h="16133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Autonomía combinada (km) WLTC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910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818262861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Autonomía combinada (km) CLTC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1095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977801146"/>
                  </a:ext>
                </a:extLst>
              </a:tr>
              <a:tr h="28405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Plataforma de carga rápida de alto voltaje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807609103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Capacidad de carga rápida (%)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30-80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913069579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Potencia máxima (kW)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170 (231Ps)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726028890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Par máximo (N•m)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320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1110435147"/>
                  </a:ext>
                </a:extLst>
              </a:tr>
              <a:tr h="308217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Caja de cambios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Electrico</a:t>
                      </a: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913221949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Largo × Ancho × Alto (mm)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4915×1905×1770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4162653684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Estructura corporal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SUV de 5 puertas y 6 plazas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477277532"/>
                  </a:ext>
                </a:extLst>
              </a:tr>
              <a:tr h="154111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Velocidad máxima (km/h)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170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352847371"/>
                  </a:ext>
                </a:extLst>
              </a:tr>
              <a:tr h="29856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Tiempo oficial de aceleración de 0 a 100 km/h (s)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8.46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1066881640"/>
                  </a:ext>
                </a:extLst>
              </a:tr>
              <a:tr h="29856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Consumo de combustible combinado WLTC (L/100km)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0.88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329922705"/>
                  </a:ext>
                </a:extLst>
              </a:tr>
              <a:tr h="308217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Consumo de electricidad por cada 100 kilómetros (kWh/100km)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18.5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1856784235"/>
                  </a:ext>
                </a:extLst>
              </a:tr>
              <a:tr h="42316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Consumo de combustible equivalente a electricidad (L/100 km)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2.15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323774325"/>
                  </a:ext>
                </a:extLst>
              </a:tr>
              <a:tr h="29856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Estado mínimo de carga consumo de combustible (L/100km) CLTC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5.4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026259251"/>
                  </a:ext>
                </a:extLst>
              </a:tr>
              <a:tr h="42316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Consumo mínimo de combustible en estado de carga (L/100km) WLTC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6.19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5" marR="5745" marT="5745" marB="0" anchor="ctr"/>
                </a:tc>
                <a:extLst>
                  <a:ext uri="{0D108BD9-81ED-4DB2-BD59-A6C34878D82A}">
                    <a16:rowId xmlns:a16="http://schemas.microsoft.com/office/drawing/2014/main" val="276881735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9AA041F6-F670-5A60-4453-44A84D389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147835"/>
              </p:ext>
            </p:extLst>
          </p:nvPr>
        </p:nvGraphicFramePr>
        <p:xfrm>
          <a:off x="6642100" y="828675"/>
          <a:ext cx="4028078" cy="616691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4039">
                  <a:extLst>
                    <a:ext uri="{9D8B030D-6E8A-4147-A177-3AD203B41FA5}">
                      <a16:colId xmlns:a16="http://schemas.microsoft.com/office/drawing/2014/main" val="2231244952"/>
                    </a:ext>
                  </a:extLst>
                </a:gridCol>
                <a:gridCol w="2014039">
                  <a:extLst>
                    <a:ext uri="{9D8B030D-6E8A-4147-A177-3AD203B41FA5}">
                      <a16:colId xmlns:a16="http://schemas.microsoft.com/office/drawing/2014/main" val="3558337619"/>
                    </a:ext>
                  </a:extLst>
                </a:gridCol>
              </a:tblGrid>
              <a:tr h="16199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850" b="1" u="none" strike="noStrike" dirty="0">
                          <a:effectLst/>
                        </a:rPr>
                        <a:t>Cuerpo</a:t>
                      </a:r>
                      <a:endParaRPr lang="es-PA" sz="8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72183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Largo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4915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303328170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Ancho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1905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663763763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Altura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1770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351094211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Distancia entre ejes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2825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16963875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Ancho de vía delantero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1625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9715463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Ancho de vía de la rueda trasera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1625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996465618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Distancia mínima al suelo (mm)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175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120203054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Estructura corporal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SUV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4179459515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Número de puertas del coche (individual)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1430380290"/>
                  </a:ext>
                </a:extLst>
              </a:tr>
              <a:tr h="273666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Método de apertura de la puerta del coche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Puerta batiente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38522720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Número de asientos (individuales)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6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58565641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Peso en vacío (kg)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2065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831239783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Masa a plena carga (kg)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2515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57543757"/>
                  </a:ext>
                </a:extLst>
              </a:tr>
              <a:tr h="273666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Capacidad del depósito de combustible (L)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50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376857218"/>
                  </a:ext>
                </a:extLst>
              </a:tr>
              <a:tr h="273666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Volumen del compartimento de equipaje (L)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209-1022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099337914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Radio de giro mínimo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5,5 metros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4087581183"/>
                  </a:ext>
                </a:extLst>
              </a:tr>
              <a:tr h="16199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850" b="1" u="none" strike="noStrike" dirty="0">
                          <a:effectLst/>
                        </a:rPr>
                        <a:t>Motor</a:t>
                      </a:r>
                      <a:endParaRPr lang="es-PA" sz="8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086998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Modelo de motor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H15R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796962867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Desplazamiento (mL)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1499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352571386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Desplazamiento (L)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1.5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252904448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Formulario de admisión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Inhalación natural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388081663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Disposición del motor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Horizontal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968641616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Disposición de cilindros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L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5686860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Número de cilindros (individuales)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4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941500697"/>
                  </a:ext>
                </a:extLst>
              </a:tr>
              <a:tr h="273666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Número de válvulas por cilindro (individual)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4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03854402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Relación de compresión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15.3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48348108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Mecanismo de distribución de gas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DOHC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982593079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Potencia máxima (Ps)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95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897466570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Potencia máxima (kW)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70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2129076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Potencia neta máxima (kW)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68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05207574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Velocidad máxima de potencia (rpm)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5200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51899667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Par máximo (N•m)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135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982856270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Velocidad de par máximo (rpm)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3400-4000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4272625353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Eficiencia térmica del motor (%)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40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921921479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Forma de combustible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Extensor de alcance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553129396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Grado combustible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92#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2704545867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Método de suministro de combustible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Inyección de combustible multipunto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863304288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>
                          <a:effectLst/>
                        </a:rPr>
                        <a:t>Material de la culata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>
                          <a:effectLst/>
                        </a:rPr>
                        <a:t>Aleación de aluminio</a:t>
                      </a:r>
                      <a:endParaRPr lang="es-PA" sz="8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3775099864"/>
                  </a:ext>
                </a:extLst>
              </a:tr>
              <a:tr h="1396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850" u="none" strike="noStrike" dirty="0">
                          <a:effectLst/>
                        </a:rPr>
                        <a:t>Material del bloque de cilindros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A" sz="850" u="none" strike="noStrike" dirty="0">
                          <a:effectLst/>
                        </a:rPr>
                        <a:t>Aleación de aluminio</a:t>
                      </a:r>
                      <a:endParaRPr lang="es-PA" sz="8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7" marR="5777" marT="5777" marB="0" anchor="ctr"/>
                </a:tc>
                <a:extLst>
                  <a:ext uri="{0D108BD9-81ED-4DB2-BD59-A6C34878D82A}">
                    <a16:rowId xmlns:a16="http://schemas.microsoft.com/office/drawing/2014/main" val="531934045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9B04897C-076B-569C-D95A-83AD46922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0" y="2720293"/>
            <a:ext cx="2598861" cy="205173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E7F9AAC-F975-7FB8-6302-6B872CCADA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19" b="32020"/>
          <a:stretch/>
        </p:blipFill>
        <p:spPr>
          <a:xfrm>
            <a:off x="31747" y="1486902"/>
            <a:ext cx="2898492" cy="12278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F30C62C5-D3F2-4351-8405-190CB157682F}"/>
              </a:ext>
            </a:extLst>
          </p:cNvPr>
          <p:cNvSpPr/>
          <p:nvPr/>
        </p:nvSpPr>
        <p:spPr>
          <a:xfrm>
            <a:off x="1270" y="11742"/>
            <a:ext cx="10691037" cy="763279"/>
          </a:xfrm>
          <a:custGeom>
            <a:avLst/>
            <a:gdLst/>
            <a:ahLst/>
            <a:cxnLst/>
            <a:rect l="l" t="t" r="r" b="b"/>
            <a:pathLst>
              <a:path w="10692130" h="1131570">
                <a:moveTo>
                  <a:pt x="10033914" y="1130806"/>
                </a:moveTo>
                <a:lnTo>
                  <a:pt x="9475582" y="1130806"/>
                </a:lnTo>
                <a:lnTo>
                  <a:pt x="9630448" y="1131421"/>
                </a:lnTo>
                <a:lnTo>
                  <a:pt x="9897457" y="1131421"/>
                </a:lnTo>
                <a:lnTo>
                  <a:pt x="10033914" y="1130806"/>
                </a:lnTo>
                <a:close/>
              </a:path>
              <a:path w="10692130" h="1131570">
                <a:moveTo>
                  <a:pt x="10692003" y="0"/>
                </a:moveTo>
                <a:lnTo>
                  <a:pt x="0" y="0"/>
                </a:lnTo>
                <a:lnTo>
                  <a:pt x="0" y="143745"/>
                </a:lnTo>
                <a:lnTo>
                  <a:pt x="181859" y="180417"/>
                </a:lnTo>
                <a:lnTo>
                  <a:pt x="1096109" y="354119"/>
                </a:lnTo>
                <a:lnTo>
                  <a:pt x="2036503" y="514323"/>
                </a:lnTo>
                <a:lnTo>
                  <a:pt x="2953663" y="652622"/>
                </a:lnTo>
                <a:lnTo>
                  <a:pt x="3893587" y="776051"/>
                </a:lnTo>
                <a:lnTo>
                  <a:pt x="4804673" y="878080"/>
                </a:lnTo>
                <a:lnTo>
                  <a:pt x="5735483" y="964474"/>
                </a:lnTo>
                <a:lnTo>
                  <a:pt x="6685673" y="1034119"/>
                </a:lnTo>
                <a:lnTo>
                  <a:pt x="7600559" y="1083512"/>
                </a:lnTo>
                <a:lnTo>
                  <a:pt x="8532136" y="1116034"/>
                </a:lnTo>
                <a:lnTo>
                  <a:pt x="9489443" y="1130806"/>
                </a:lnTo>
                <a:lnTo>
                  <a:pt x="10028133" y="1130806"/>
                </a:lnTo>
                <a:lnTo>
                  <a:pt x="10692003" y="1122589"/>
                </a:lnTo>
                <a:lnTo>
                  <a:pt x="1069200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B547A6-8C8A-D5A2-E527-CBBF8F48E387}"/>
              </a:ext>
            </a:extLst>
          </p:cNvPr>
          <p:cNvSpPr/>
          <p:nvPr/>
        </p:nvSpPr>
        <p:spPr>
          <a:xfrm>
            <a:off x="0" y="7007466"/>
            <a:ext cx="10692307" cy="553085"/>
          </a:xfrm>
          <a:custGeom>
            <a:avLst/>
            <a:gdLst/>
            <a:ahLst/>
            <a:cxnLst/>
            <a:rect l="l" t="t" r="r" b="b"/>
            <a:pathLst>
              <a:path w="10654665" h="553084">
                <a:moveTo>
                  <a:pt x="10654360" y="0"/>
                </a:moveTo>
                <a:lnTo>
                  <a:pt x="0" y="0"/>
                </a:lnTo>
                <a:lnTo>
                  <a:pt x="0" y="552538"/>
                </a:lnTo>
                <a:lnTo>
                  <a:pt x="10654360" y="552538"/>
                </a:lnTo>
                <a:lnTo>
                  <a:pt x="106543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405735"/>
          </a:xfrm>
          <a:prstGeom prst="rect">
            <a:avLst/>
          </a:prstGeom>
        </p:spPr>
        <p:txBody>
          <a:bodyPr vert="horz" wrap="square" lIns="0" tIns="71611" rIns="0" bIns="0" rtlCol="0">
            <a:spAutoFit/>
          </a:bodyPr>
          <a:lstStyle/>
          <a:p>
            <a:pPr marL="121920">
              <a:lnSpc>
                <a:spcPts val="1245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Dirección: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Urbanización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Sur,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</a:p>
          <a:p>
            <a:pPr marL="121920">
              <a:lnSpc>
                <a:spcPts val="1420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28,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Juan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Díaz,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Panamá.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1EE376B-0B22-04C7-912C-0CB2F37001F7}"/>
              </a:ext>
            </a:extLst>
          </p:cNvPr>
          <p:cNvSpPr txBox="1"/>
          <p:nvPr/>
        </p:nvSpPr>
        <p:spPr>
          <a:xfrm>
            <a:off x="6853721" y="7133773"/>
            <a:ext cx="33350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lang="es-ES"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-</a:t>
            </a:r>
            <a:r>
              <a:rPr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mail:</a:t>
            </a:r>
            <a:r>
              <a:rPr lang="es-ES"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 </a:t>
            </a:r>
            <a:r>
              <a:rPr lang="es-ES" sz="1600" spc="-75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info@shanghai-autospty.com</a:t>
            </a:r>
            <a:endParaRPr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2">
            <a:extLst>
              <a:ext uri="{FF2B5EF4-FFF2-40B4-BE49-F238E27FC236}">
                <a16:creationId xmlns:a16="http://schemas.microsoft.com/office/drawing/2014/main" id="{29FED2D9-AD65-1ACE-21C1-A2FB3D5980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230" y="0"/>
            <a:ext cx="1942170" cy="1942170"/>
          </a:xfrm>
          <a:prstGeom prst="rect">
            <a:avLst/>
          </a:prstGeom>
          <a:effectLst>
            <a:outerShdw blurRad="50800" dist="50800" dir="5400000" sx="100122" sy="100122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FF5E044C-EC8E-F9F8-92D5-875F9F4F3A94}"/>
              </a:ext>
            </a:extLst>
          </p:cNvPr>
          <p:cNvSpPr txBox="1"/>
          <p:nvPr/>
        </p:nvSpPr>
        <p:spPr>
          <a:xfrm>
            <a:off x="5759139" y="200025"/>
            <a:ext cx="216027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WELLVIEW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UNIVERSAL,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S.A.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RUC:</a:t>
            </a:r>
            <a:r>
              <a:rPr sz="1200" spc="8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155665924-2-2018-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DV37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580EA184-07FF-187C-5BCA-8990365EF115}"/>
              </a:ext>
            </a:extLst>
          </p:cNvPr>
          <p:cNvSpPr txBox="1"/>
          <p:nvPr/>
        </p:nvSpPr>
        <p:spPr>
          <a:xfrm>
            <a:off x="8394700" y="200025"/>
            <a:ext cx="1759554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Teléfono:</a:t>
            </a:r>
            <a:r>
              <a:rPr sz="1200" spc="-2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385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–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6171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Celular: 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‎6937‑0170 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161E556-85B5-E209-4745-7392D0909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24662"/>
              </p:ext>
            </p:extLst>
          </p:nvPr>
        </p:nvGraphicFramePr>
        <p:xfrm>
          <a:off x="138831" y="1395700"/>
          <a:ext cx="5023440" cy="555411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1720">
                  <a:extLst>
                    <a:ext uri="{9D8B030D-6E8A-4147-A177-3AD203B41FA5}">
                      <a16:colId xmlns:a16="http://schemas.microsoft.com/office/drawing/2014/main" val="1731432990"/>
                    </a:ext>
                  </a:extLst>
                </a:gridCol>
                <a:gridCol w="2511720">
                  <a:extLst>
                    <a:ext uri="{9D8B030D-6E8A-4147-A177-3AD203B41FA5}">
                      <a16:colId xmlns:a16="http://schemas.microsoft.com/office/drawing/2014/main" val="333545953"/>
                    </a:ext>
                  </a:extLst>
                </a:gridCol>
              </a:tblGrid>
              <a:tr h="23920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Motor eléctrico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21628"/>
                  </a:ext>
                </a:extLst>
              </a:tr>
              <a:tr h="300829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Descripción del motor eléctrico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Extensor de autonomía de 231 caballos de fuerza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527212996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Tipo de motor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Imán permanente/síncrono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100609858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Potencia total del motor eléctrico (kW)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170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704435150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Potencia total del motor eléctrico (Ps)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231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309506782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Par total del motor eléctrico (N•m)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320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351464619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Potencia máxima del motor trasero (kW)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170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213759332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Par máximo del motor trasero (N•m)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320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660806943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Número de motores de accionamiento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Un solo motor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018459379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Disposición del motor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Trasero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91178455"/>
                  </a:ext>
                </a:extLst>
              </a:tr>
              <a:tr h="23920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Batería/Carga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30684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Tipo de batería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Baterías de fosfato de hierro y litio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790965889"/>
                  </a:ext>
                </a:extLst>
              </a:tr>
              <a:tr h="300829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Marcas de pilas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Guoxuan Alta Tecnología / Innovación en Aviación de China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406735565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Capacidad de la batería (kWh)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28.4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670767929"/>
                  </a:ext>
                </a:extLst>
              </a:tr>
              <a:tr h="19136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Carga de la batería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Carga rápida: 30 minutos. Carga lenta: 3 horas.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208979027"/>
                  </a:ext>
                </a:extLst>
              </a:tr>
              <a:tr h="19136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Interfaz de carga rápida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884893751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Ubicación del puerto de carga rápida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Posición del depósito de combustible izquierdo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002300107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Ubicación del puerto de carga lenta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Posición del depósito de combustible izquierdo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422691219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Sistema de calefacción de la batería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124141205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Sistema de refrigeración de la batería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Refrigeración líquida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4218642956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 Función de estación de energía móvil VTOL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4257096607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 Potencia máxima de descarga externa VTOL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3,3 KW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2633342046"/>
                  </a:ext>
                </a:extLst>
              </a:tr>
              <a:tr h="23920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Caja de cambios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79597"/>
                  </a:ext>
                </a:extLst>
              </a:tr>
              <a:tr h="3827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Descripción de la caja de cambios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Caja de cambios de una sola velocidad para vehículos eléctricos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281431488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Número de marchas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1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1273544294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Tipo de transmisión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 dirty="0">
                          <a:effectLst/>
                        </a:rPr>
                        <a:t>Caja de cambios de relación fija</a:t>
                      </a:r>
                      <a:endParaRPr lang="es-P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31" marR="8431" marT="8431" marB="0" anchor="ctr"/>
                </a:tc>
                <a:extLst>
                  <a:ext uri="{0D108BD9-81ED-4DB2-BD59-A6C34878D82A}">
                    <a16:rowId xmlns:a16="http://schemas.microsoft.com/office/drawing/2014/main" val="3138901901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0B724A5-4168-B240-3F2E-05B152CE6E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907320"/>
              </p:ext>
            </p:extLst>
          </p:nvPr>
        </p:nvGraphicFramePr>
        <p:xfrm>
          <a:off x="5531129" y="832677"/>
          <a:ext cx="5023440" cy="612081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1720">
                  <a:extLst>
                    <a:ext uri="{9D8B030D-6E8A-4147-A177-3AD203B41FA5}">
                      <a16:colId xmlns:a16="http://schemas.microsoft.com/office/drawing/2014/main" val="289506546"/>
                    </a:ext>
                  </a:extLst>
                </a:gridCol>
                <a:gridCol w="2511720">
                  <a:extLst>
                    <a:ext uri="{9D8B030D-6E8A-4147-A177-3AD203B41FA5}">
                      <a16:colId xmlns:a16="http://schemas.microsoft.com/office/drawing/2014/main" val="1080097301"/>
                    </a:ext>
                  </a:extLst>
                </a:gridCol>
              </a:tblGrid>
              <a:tr h="2162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Chasis/giro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039684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Método de conducción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Motor trasero, tracción trasera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36007162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Suspensión delantera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Suspensión independiente MacPherson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40740309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Suspensión trasera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Suspensión independiente multibrazo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476039101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Tipo de dirección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Asistencia eléctrica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44743064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Estructura de la carrocería del vehículo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Capacidad de carga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4055795020"/>
                  </a:ext>
                </a:extLst>
              </a:tr>
              <a:tr h="2162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Rueda/freno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6295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Tipo de freno delantero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Disco de ventilación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4000486293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Tipo de freno 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Disco de ventilación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659864325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Tipo de freno de estacionamiento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Freno de estacionamiento electrónico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318492370"/>
                  </a:ext>
                </a:extLst>
              </a:tr>
              <a:tr h="277383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Especificaciones y dimensiones del neumático delantero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235/55 R20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414395191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Especificaciones y dimensiones del neumático 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255/50 R20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983009379"/>
                  </a:ext>
                </a:extLst>
              </a:tr>
              <a:tr h="2162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Seguridad activa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88194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ABS Sistema antibloqueo de frenos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617756679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Distribución de la fuerza de frenado (EBD/CBCwait)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657034610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Asistencia de frenado (EBA/BAwait)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248780930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Control de tracción (TCS/ASRwait)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103139456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Estabilidad del Vehículo (ESP/DSCwait)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559253936"/>
                  </a:ext>
                </a:extLst>
              </a:tr>
              <a:tr h="173030">
                <a:tc rowSpan="7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alerta temprana de seguridad activa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Advertencia de salida de carril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42654787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Advertencia de colisión frontal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632157162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Advertencia de colisión trasera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4200671640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Alerta de tráfico cruzado 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102054537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Advertencia de apertura de puerta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014995984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274853064"/>
                  </a:ext>
                </a:extLst>
              </a:tr>
              <a:tr h="173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224421566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Frenado activo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36213058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Asistencia para cambio de carril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262992564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Asistente de mantenimiento de carril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687627495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Centrado de carril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1180891590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Advertencia sobre la fatiga al conducir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74170587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Detección activa de fatiga DMSF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497989346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Detección de signos vitales en el vehículo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3960242483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Reconocimiento de señales de tráfico vial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4005358766"/>
                  </a:ext>
                </a:extLst>
              </a:tr>
              <a:tr h="173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Reconocimiento de semáforos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-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3" marR="6733" marT="6733" marB="0" anchor="ctr"/>
                </a:tc>
                <a:extLst>
                  <a:ext uri="{0D108BD9-81ED-4DB2-BD59-A6C34878D82A}">
                    <a16:rowId xmlns:a16="http://schemas.microsoft.com/office/drawing/2014/main" val="4178190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05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F30C62C5-D3F2-4351-8405-190CB157682F}"/>
              </a:ext>
            </a:extLst>
          </p:cNvPr>
          <p:cNvSpPr/>
          <p:nvPr/>
        </p:nvSpPr>
        <p:spPr>
          <a:xfrm>
            <a:off x="1270" y="-1797"/>
            <a:ext cx="10691037" cy="763279"/>
          </a:xfrm>
          <a:custGeom>
            <a:avLst/>
            <a:gdLst/>
            <a:ahLst/>
            <a:cxnLst/>
            <a:rect l="l" t="t" r="r" b="b"/>
            <a:pathLst>
              <a:path w="10692130" h="1131570">
                <a:moveTo>
                  <a:pt x="10033914" y="1130806"/>
                </a:moveTo>
                <a:lnTo>
                  <a:pt x="9475582" y="1130806"/>
                </a:lnTo>
                <a:lnTo>
                  <a:pt x="9630448" y="1131421"/>
                </a:lnTo>
                <a:lnTo>
                  <a:pt x="9897457" y="1131421"/>
                </a:lnTo>
                <a:lnTo>
                  <a:pt x="10033914" y="1130806"/>
                </a:lnTo>
                <a:close/>
              </a:path>
              <a:path w="10692130" h="1131570">
                <a:moveTo>
                  <a:pt x="10692003" y="0"/>
                </a:moveTo>
                <a:lnTo>
                  <a:pt x="0" y="0"/>
                </a:lnTo>
                <a:lnTo>
                  <a:pt x="0" y="143745"/>
                </a:lnTo>
                <a:lnTo>
                  <a:pt x="181859" y="180417"/>
                </a:lnTo>
                <a:lnTo>
                  <a:pt x="1096109" y="354119"/>
                </a:lnTo>
                <a:lnTo>
                  <a:pt x="2036503" y="514323"/>
                </a:lnTo>
                <a:lnTo>
                  <a:pt x="2953663" y="652622"/>
                </a:lnTo>
                <a:lnTo>
                  <a:pt x="3893587" y="776051"/>
                </a:lnTo>
                <a:lnTo>
                  <a:pt x="4804673" y="878080"/>
                </a:lnTo>
                <a:lnTo>
                  <a:pt x="5735483" y="964474"/>
                </a:lnTo>
                <a:lnTo>
                  <a:pt x="6685673" y="1034119"/>
                </a:lnTo>
                <a:lnTo>
                  <a:pt x="7600559" y="1083512"/>
                </a:lnTo>
                <a:lnTo>
                  <a:pt x="8532136" y="1116034"/>
                </a:lnTo>
                <a:lnTo>
                  <a:pt x="9489443" y="1130806"/>
                </a:lnTo>
                <a:lnTo>
                  <a:pt x="10028133" y="1130806"/>
                </a:lnTo>
                <a:lnTo>
                  <a:pt x="10692003" y="1122589"/>
                </a:lnTo>
                <a:lnTo>
                  <a:pt x="1069200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B547A6-8C8A-D5A2-E527-CBBF8F48E387}"/>
              </a:ext>
            </a:extLst>
          </p:cNvPr>
          <p:cNvSpPr/>
          <p:nvPr/>
        </p:nvSpPr>
        <p:spPr>
          <a:xfrm>
            <a:off x="0" y="7007466"/>
            <a:ext cx="10692307" cy="553085"/>
          </a:xfrm>
          <a:custGeom>
            <a:avLst/>
            <a:gdLst/>
            <a:ahLst/>
            <a:cxnLst/>
            <a:rect l="l" t="t" r="r" b="b"/>
            <a:pathLst>
              <a:path w="10654665" h="553084">
                <a:moveTo>
                  <a:pt x="10654360" y="0"/>
                </a:moveTo>
                <a:lnTo>
                  <a:pt x="0" y="0"/>
                </a:lnTo>
                <a:lnTo>
                  <a:pt x="0" y="552538"/>
                </a:lnTo>
                <a:lnTo>
                  <a:pt x="10654360" y="552538"/>
                </a:lnTo>
                <a:lnTo>
                  <a:pt x="106543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405735"/>
          </a:xfrm>
          <a:prstGeom prst="rect">
            <a:avLst/>
          </a:prstGeom>
        </p:spPr>
        <p:txBody>
          <a:bodyPr vert="horz" wrap="square" lIns="0" tIns="71611" rIns="0" bIns="0" rtlCol="0">
            <a:spAutoFit/>
          </a:bodyPr>
          <a:lstStyle/>
          <a:p>
            <a:pPr marL="121920">
              <a:lnSpc>
                <a:spcPts val="1245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Dirección: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Urbanización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Sur,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</a:p>
          <a:p>
            <a:pPr marL="121920">
              <a:lnSpc>
                <a:spcPts val="1420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28,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Juan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Díaz,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Panamá.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1EE376B-0B22-04C7-912C-0CB2F37001F7}"/>
              </a:ext>
            </a:extLst>
          </p:cNvPr>
          <p:cNvSpPr txBox="1"/>
          <p:nvPr/>
        </p:nvSpPr>
        <p:spPr>
          <a:xfrm>
            <a:off x="6853721" y="7133773"/>
            <a:ext cx="33350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lang="es-ES"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-</a:t>
            </a:r>
            <a:r>
              <a:rPr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mail:</a:t>
            </a:r>
            <a:r>
              <a:rPr lang="es-ES"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 </a:t>
            </a:r>
            <a:r>
              <a:rPr lang="es-ES" sz="1600" spc="-75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info@shanghai-autospty.com</a:t>
            </a:r>
            <a:endParaRPr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2">
            <a:extLst>
              <a:ext uri="{FF2B5EF4-FFF2-40B4-BE49-F238E27FC236}">
                <a16:creationId xmlns:a16="http://schemas.microsoft.com/office/drawing/2014/main" id="{29FED2D9-AD65-1ACE-21C1-A2FB3D5980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230" y="0"/>
            <a:ext cx="1942170" cy="1942170"/>
          </a:xfrm>
          <a:prstGeom prst="rect">
            <a:avLst/>
          </a:prstGeom>
          <a:effectLst>
            <a:outerShdw blurRad="50800" dist="50800" dir="5400000" sx="100122" sy="100122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FF5E044C-EC8E-F9F8-92D5-875F9F4F3A94}"/>
              </a:ext>
            </a:extLst>
          </p:cNvPr>
          <p:cNvSpPr txBox="1"/>
          <p:nvPr/>
        </p:nvSpPr>
        <p:spPr>
          <a:xfrm>
            <a:off x="5759139" y="200025"/>
            <a:ext cx="216027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WELLVIEW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UNIVERSAL,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S.A.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RUC:</a:t>
            </a:r>
            <a:r>
              <a:rPr sz="1200" spc="8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155665924-2-2018-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DV37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580EA184-07FF-187C-5BCA-8990365EF115}"/>
              </a:ext>
            </a:extLst>
          </p:cNvPr>
          <p:cNvSpPr txBox="1"/>
          <p:nvPr/>
        </p:nvSpPr>
        <p:spPr>
          <a:xfrm>
            <a:off x="8394700" y="200025"/>
            <a:ext cx="1759554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Teléfono:</a:t>
            </a:r>
            <a:r>
              <a:rPr sz="1200" spc="-2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385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–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6171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Celular: 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‎6937‑0170 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A83AA01-3377-2C4B-9A2E-15C9B42EF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272131"/>
              </p:ext>
            </p:extLst>
          </p:nvPr>
        </p:nvGraphicFramePr>
        <p:xfrm>
          <a:off x="165100" y="1388915"/>
          <a:ext cx="5029200" cy="553895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67069498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235836291"/>
                    </a:ext>
                  </a:extLst>
                </a:gridCol>
              </a:tblGrid>
              <a:tr h="15295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Airbags frontales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Asiento del conductor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285278489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Asiento del pasajero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272761221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Airbags laterales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Primera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734464749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Airbags de cortina laterales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687859812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Airbags de rodilla delanteros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683340524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Airbag central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178220018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Recordatorio del cinturón de seguridad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771317176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control de la presión de los neumáticos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Indicador de presión de los neumáticos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778519821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Interfaz para asientos infantiles (ISOFIX)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982526134"/>
                  </a:ext>
                </a:extLst>
              </a:tr>
              <a:tr h="1854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100" b="1" u="none" strike="noStrike" dirty="0">
                          <a:effectLst/>
                        </a:rPr>
                        <a:t>Configuración de soporte/control</a:t>
                      </a:r>
                      <a:endParaRPr lang="es-PA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991370"/>
                  </a:ext>
                </a:extLst>
              </a:tr>
              <a:tr h="152958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Radar de estacionamiento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Adelante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743667214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Atrás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741987654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Advertencia de salida del vehículo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374643891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Asistencia para carreteras estrechas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858408099"/>
                  </a:ext>
                </a:extLst>
              </a:tr>
              <a:tr h="152958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Imágenes de asistencia a la conducción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Cámara de marcha atrás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055754449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523203445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• Imagen panorámica de 360°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992421283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Imagen transparente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648290587"/>
                  </a:ext>
                </a:extLst>
              </a:tr>
              <a:tr h="152958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crucero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Control de crucero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286675802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• Control de crucero adaptativo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455771688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Control de crucero adaptativo a máxima velocidad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70826570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Nivel de conducción asistida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Clase L2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653049872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Aparcamiento automático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572643504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Seguimiento inverso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433319575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Estacionamiento automático (AUTOHOLD)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128357919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Asistente de arranque en pendiente (HAC)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992396541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Descenso por pendiente pronunciada (HDC)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524671174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Tecnología de arranque y parada del motor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826876353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de suspensión variable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379008096"/>
                  </a:ext>
                </a:extLst>
              </a:tr>
              <a:tr h="152958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Selección del modo de conducción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Deportes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900037553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Campo de nieve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952579494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Personalización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05808804"/>
                  </a:ext>
                </a:extLst>
              </a:tr>
              <a:tr h="152958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Comodidad 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1621288310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recuperación de energía de frenado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3270810435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Frenado de confort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719731704"/>
                  </a:ext>
                </a:extLst>
              </a:tr>
              <a:tr h="152958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Sonido de advertencia de baja velocidad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Estándar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4" marR="6454" marT="6454" marB="0" anchor="ctr"/>
                </a:tc>
                <a:extLst>
                  <a:ext uri="{0D108BD9-81ED-4DB2-BD59-A6C34878D82A}">
                    <a16:rowId xmlns:a16="http://schemas.microsoft.com/office/drawing/2014/main" val="2900725962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4F9692B-A101-0EC7-A2D1-CA9FE1CD1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242505"/>
              </p:ext>
            </p:extLst>
          </p:nvPr>
        </p:nvGraphicFramePr>
        <p:xfrm>
          <a:off x="5499100" y="830251"/>
          <a:ext cx="5029200" cy="60947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45465644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160718551"/>
                    </a:ext>
                  </a:extLst>
                </a:gridCol>
              </a:tblGrid>
              <a:tr h="2353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Configuración externa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599574"/>
                  </a:ext>
                </a:extLst>
              </a:tr>
              <a:tr h="1764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Tipo de tragaluz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Claraboya panorámica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2457385877"/>
                  </a:ext>
                </a:extLst>
              </a:tr>
              <a:tr h="17648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O Techo corredizo seccional, no practicable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494179003"/>
                  </a:ext>
                </a:extLst>
              </a:tr>
              <a:tr h="17648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Parasol panorámico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4151152432"/>
                  </a:ext>
                </a:extLst>
              </a:tr>
              <a:tr h="17648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Portaequipajes de techo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530497715"/>
                  </a:ext>
                </a:extLst>
              </a:tr>
              <a:tr h="17648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Llantas de aleación de aluminio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2480118867"/>
                  </a:ext>
                </a:extLst>
              </a:tr>
              <a:tr h="17648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Manijas de puerta ocultas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4255244918"/>
                  </a:ext>
                </a:extLst>
              </a:tr>
              <a:tr h="2353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Configuración interna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62466"/>
                  </a:ext>
                </a:extLst>
              </a:tr>
              <a:tr h="1882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Material del volante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Cuero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5935439"/>
                  </a:ext>
                </a:extLst>
              </a:tr>
              <a:tr h="18825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602796878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Ajuste del volante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Arriba y abajo + adelante y atrás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521339194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eléctrico del volante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631809395"/>
                  </a:ext>
                </a:extLst>
              </a:tr>
              <a:tr h="1882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Funciones del volante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Control multifuncional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563946463"/>
                  </a:ext>
                </a:extLst>
              </a:tr>
              <a:tr h="18825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Calefacción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100465699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Cambio de marchas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Palanca de cambios electrónica de bolsillo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95122622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Estilo de panel de instrumentos LCD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Pantalla LCD completa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390539891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Tamaño del instrumento LCD (pulgadas)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10.25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490139835"/>
                  </a:ext>
                </a:extLst>
              </a:tr>
              <a:tr h="23531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Configuración de confort/antirrobo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5702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Puerta eléctrica de cierre suave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694888658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Portón trasero eléctrico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126784145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Portón trasero activado por sensor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415105844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Memoria de posición del portón trasero eléctrico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121659114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electrónico antirrobo del motor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660563957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Cierre centralizado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432429264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Entrada sin llave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Asiento del conductor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4274037944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Arranque sin llave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905493765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Arranque remoto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723571239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Vehículo teledirigido en movimiento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416089640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Cámara de salpicadero integrada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2935403020"/>
                  </a:ext>
                </a:extLst>
              </a:tr>
              <a:tr h="18825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Carga inalámbrica para teléfonos móviles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3521615716"/>
                  </a:ext>
                </a:extLst>
              </a:tr>
              <a:tr h="37650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Potencia máxima de carga inalámbrica para teléfonos móviles (W)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15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26" marR="7226" marT="7226" marB="0" anchor="ctr"/>
                </a:tc>
                <a:extLst>
                  <a:ext uri="{0D108BD9-81ED-4DB2-BD59-A6C34878D82A}">
                    <a16:rowId xmlns:a16="http://schemas.microsoft.com/office/drawing/2014/main" val="1488942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11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F30C62C5-D3F2-4351-8405-190CB157682F}"/>
              </a:ext>
            </a:extLst>
          </p:cNvPr>
          <p:cNvSpPr/>
          <p:nvPr/>
        </p:nvSpPr>
        <p:spPr>
          <a:xfrm>
            <a:off x="1270" y="-1797"/>
            <a:ext cx="10691037" cy="763279"/>
          </a:xfrm>
          <a:custGeom>
            <a:avLst/>
            <a:gdLst/>
            <a:ahLst/>
            <a:cxnLst/>
            <a:rect l="l" t="t" r="r" b="b"/>
            <a:pathLst>
              <a:path w="10692130" h="1131570">
                <a:moveTo>
                  <a:pt x="10033914" y="1130806"/>
                </a:moveTo>
                <a:lnTo>
                  <a:pt x="9475582" y="1130806"/>
                </a:lnTo>
                <a:lnTo>
                  <a:pt x="9630448" y="1131421"/>
                </a:lnTo>
                <a:lnTo>
                  <a:pt x="9897457" y="1131421"/>
                </a:lnTo>
                <a:lnTo>
                  <a:pt x="10033914" y="1130806"/>
                </a:lnTo>
                <a:close/>
              </a:path>
              <a:path w="10692130" h="1131570">
                <a:moveTo>
                  <a:pt x="10692003" y="0"/>
                </a:moveTo>
                <a:lnTo>
                  <a:pt x="0" y="0"/>
                </a:lnTo>
                <a:lnTo>
                  <a:pt x="0" y="143745"/>
                </a:lnTo>
                <a:lnTo>
                  <a:pt x="181859" y="180417"/>
                </a:lnTo>
                <a:lnTo>
                  <a:pt x="1096109" y="354119"/>
                </a:lnTo>
                <a:lnTo>
                  <a:pt x="2036503" y="514323"/>
                </a:lnTo>
                <a:lnTo>
                  <a:pt x="2953663" y="652622"/>
                </a:lnTo>
                <a:lnTo>
                  <a:pt x="3893587" y="776051"/>
                </a:lnTo>
                <a:lnTo>
                  <a:pt x="4804673" y="878080"/>
                </a:lnTo>
                <a:lnTo>
                  <a:pt x="5735483" y="964474"/>
                </a:lnTo>
                <a:lnTo>
                  <a:pt x="6685673" y="1034119"/>
                </a:lnTo>
                <a:lnTo>
                  <a:pt x="7600559" y="1083512"/>
                </a:lnTo>
                <a:lnTo>
                  <a:pt x="8532136" y="1116034"/>
                </a:lnTo>
                <a:lnTo>
                  <a:pt x="9489443" y="1130806"/>
                </a:lnTo>
                <a:lnTo>
                  <a:pt x="10028133" y="1130806"/>
                </a:lnTo>
                <a:lnTo>
                  <a:pt x="10692003" y="1122589"/>
                </a:lnTo>
                <a:lnTo>
                  <a:pt x="1069200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B547A6-8C8A-D5A2-E527-CBBF8F48E387}"/>
              </a:ext>
            </a:extLst>
          </p:cNvPr>
          <p:cNvSpPr/>
          <p:nvPr/>
        </p:nvSpPr>
        <p:spPr>
          <a:xfrm>
            <a:off x="0" y="7007466"/>
            <a:ext cx="10692307" cy="553085"/>
          </a:xfrm>
          <a:custGeom>
            <a:avLst/>
            <a:gdLst/>
            <a:ahLst/>
            <a:cxnLst/>
            <a:rect l="l" t="t" r="r" b="b"/>
            <a:pathLst>
              <a:path w="10654665" h="553084">
                <a:moveTo>
                  <a:pt x="10654360" y="0"/>
                </a:moveTo>
                <a:lnTo>
                  <a:pt x="0" y="0"/>
                </a:lnTo>
                <a:lnTo>
                  <a:pt x="0" y="552538"/>
                </a:lnTo>
                <a:lnTo>
                  <a:pt x="10654360" y="552538"/>
                </a:lnTo>
                <a:lnTo>
                  <a:pt x="106543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405735"/>
          </a:xfrm>
          <a:prstGeom prst="rect">
            <a:avLst/>
          </a:prstGeom>
        </p:spPr>
        <p:txBody>
          <a:bodyPr vert="horz" wrap="square" lIns="0" tIns="71611" rIns="0" bIns="0" rtlCol="0">
            <a:spAutoFit/>
          </a:bodyPr>
          <a:lstStyle/>
          <a:p>
            <a:pPr marL="121920">
              <a:lnSpc>
                <a:spcPts val="1245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Dirección: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Urbanización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Sur,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</a:p>
          <a:p>
            <a:pPr marL="121920">
              <a:lnSpc>
                <a:spcPts val="1420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28,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Juan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Díaz,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Panamá.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1EE376B-0B22-04C7-912C-0CB2F37001F7}"/>
              </a:ext>
            </a:extLst>
          </p:cNvPr>
          <p:cNvSpPr txBox="1"/>
          <p:nvPr/>
        </p:nvSpPr>
        <p:spPr>
          <a:xfrm>
            <a:off x="6853721" y="7133773"/>
            <a:ext cx="33350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lang="es-ES"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-</a:t>
            </a:r>
            <a:r>
              <a:rPr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mail:</a:t>
            </a:r>
            <a:r>
              <a:rPr lang="es-ES"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 </a:t>
            </a:r>
            <a:r>
              <a:rPr lang="es-ES" sz="1600" spc="-75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info@shanghai-autospty.com</a:t>
            </a:r>
            <a:endParaRPr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2">
            <a:extLst>
              <a:ext uri="{FF2B5EF4-FFF2-40B4-BE49-F238E27FC236}">
                <a16:creationId xmlns:a16="http://schemas.microsoft.com/office/drawing/2014/main" id="{29FED2D9-AD65-1ACE-21C1-A2FB3D5980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230" y="0"/>
            <a:ext cx="1942170" cy="1942170"/>
          </a:xfrm>
          <a:prstGeom prst="rect">
            <a:avLst/>
          </a:prstGeom>
          <a:effectLst>
            <a:outerShdw blurRad="50800" dist="50800" dir="5400000" sx="100122" sy="100122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FF5E044C-EC8E-F9F8-92D5-875F9F4F3A94}"/>
              </a:ext>
            </a:extLst>
          </p:cNvPr>
          <p:cNvSpPr txBox="1"/>
          <p:nvPr/>
        </p:nvSpPr>
        <p:spPr>
          <a:xfrm>
            <a:off x="5759139" y="200025"/>
            <a:ext cx="216027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WELLVIEW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UNIVERSAL,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S.A.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RUC:</a:t>
            </a:r>
            <a:r>
              <a:rPr sz="1200" spc="8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155665924-2-2018-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DV37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580EA184-07FF-187C-5BCA-8990365EF115}"/>
              </a:ext>
            </a:extLst>
          </p:cNvPr>
          <p:cNvSpPr txBox="1"/>
          <p:nvPr/>
        </p:nvSpPr>
        <p:spPr>
          <a:xfrm>
            <a:off x="8394700" y="200025"/>
            <a:ext cx="1759554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Teléfono:</a:t>
            </a:r>
            <a:r>
              <a:rPr sz="1200" spc="-2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385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–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6171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Celular: 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‎6937‑0170 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C5ED059-513F-52E1-496D-1B4FCF66D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614109"/>
              </p:ext>
            </p:extLst>
          </p:nvPr>
        </p:nvGraphicFramePr>
        <p:xfrm>
          <a:off x="165100" y="1403141"/>
          <a:ext cx="5029200" cy="552472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97185916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764656567"/>
                    </a:ext>
                  </a:extLst>
                </a:gridCol>
              </a:tblGrid>
              <a:tr h="1726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050" b="1" u="none" strike="noStrike" dirty="0">
                          <a:effectLst/>
                        </a:rPr>
                        <a:t>Configuración de asientos</a:t>
                      </a:r>
                      <a:endParaRPr lang="es-PA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9609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Material del asiento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• Piel sintética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290464987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Distribución de los asientos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• 2+2+2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2521714577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Asientos individuales de segunda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Estándar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012169141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Asientos de tercera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2 Plazas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300380846"/>
                  </a:ext>
                </a:extLst>
              </a:tr>
              <a:tr h="1488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eléctrico del asiento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Asiento del conductor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863964235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Asiento del pasajero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4197706917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Segunda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531824657"/>
                  </a:ext>
                </a:extLst>
              </a:tr>
              <a:tr h="29148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Los asientos traseros abatibles se pliegan hacia abajo.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-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990023789"/>
                  </a:ext>
                </a:extLst>
              </a:tr>
              <a:tr h="1488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general del asiento del conductor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Avanzar y retroceder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679931093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Ángulo del respaldo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232316382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Ajuste de altura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2925833256"/>
                  </a:ext>
                </a:extLst>
              </a:tr>
              <a:tr h="14884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parcial del asiento del conductor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Reposacabezas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337752159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977558199"/>
                  </a:ext>
                </a:extLst>
              </a:tr>
              <a:tr h="14884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general del asiento del pasajero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• Avanzar y retroceder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581866462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Ángulo del respaldo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769532586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Ajuste parcial del asiento del pasajero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Reposacabezas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562743536"/>
                  </a:ext>
                </a:extLst>
              </a:tr>
              <a:tr h="1488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Los asientos de la segunda fila son totalmente ajustables.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Avanzar y retroceder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557177060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877592396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Ajuste del ángulo del respaldo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235205714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Asientos de la segunda fila con ajuste parcial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591396089"/>
                  </a:ext>
                </a:extLst>
              </a:tr>
              <a:tr h="148842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Funciones de los asientos delanteros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Calefacción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297351582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Ventilación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126426122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549995501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Memoria (controlador)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822984811"/>
                  </a:ext>
                </a:extLst>
              </a:tr>
              <a:tr h="148842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Funciones de los asientos de la segunda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Calefacción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72079820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Ventilación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790007266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-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580219757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Función de los asientos de la tercera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-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050639336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Llave de jefe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874470742"/>
                  </a:ext>
                </a:extLst>
              </a:tr>
              <a:tr h="14884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Reposabrazos delantero/trasero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Primera fila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195046840"/>
                  </a:ext>
                </a:extLst>
              </a:tr>
              <a:tr h="148842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Fila trasera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14168744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Portavasos traseros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1769916219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Portavasos con calefacción/refrigeración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3234488891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Relación de plegado del asiento 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50:50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4156096888"/>
                  </a:ext>
                </a:extLst>
              </a:tr>
              <a:tr h="148842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Segunda fila de mesas pequeñas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Estándar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61" marR="5961" marT="5961" marB="0" anchor="ctr"/>
                </a:tc>
                <a:extLst>
                  <a:ext uri="{0D108BD9-81ED-4DB2-BD59-A6C34878D82A}">
                    <a16:rowId xmlns:a16="http://schemas.microsoft.com/office/drawing/2014/main" val="260040460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75E0801-638B-3DE3-A6B0-5BC49663E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445866"/>
              </p:ext>
            </p:extLst>
          </p:nvPr>
        </p:nvGraphicFramePr>
        <p:xfrm>
          <a:off x="5516124" y="841080"/>
          <a:ext cx="5029200" cy="6104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64127469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027449307"/>
                    </a:ext>
                  </a:extLst>
                </a:gridCol>
              </a:tblGrid>
              <a:tr h="2008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100" b="1" u="none" strike="noStrike" dirty="0">
                          <a:effectLst/>
                        </a:rPr>
                        <a:t>Interconexión inteligente</a:t>
                      </a:r>
                      <a:endParaRPr lang="es-PA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86865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Tamaño de la pantalla de control central (pulgadas)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14.6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833032255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Material de la pantalla de control central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OLED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62219675"/>
                  </a:ext>
                </a:extLst>
              </a:tr>
              <a:tr h="27058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La resolución de la pantalla a color de la consola central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2.5K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623126784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navegación por satélite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773979703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Visualización de información de tráfico de navegación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744355766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Servicios de asistencia en carretera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416435342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Bluetooth / Teléfono para coche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773515305"/>
                  </a:ext>
                </a:extLst>
              </a:tr>
              <a:tr h="16065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Mapeo de interconexión de teléfonos móviles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Carlink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392492061"/>
                  </a:ext>
                </a:extLst>
              </a:tr>
              <a:tr h="1606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HUAWEI HiCar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321259035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Reconocimiento facial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437028965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Reconocimiento de huella de voz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44478468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de control por reconocimiento de voz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739821046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Función de activación sin necesidad de voz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918562292"/>
                  </a:ext>
                </a:extLst>
              </a:tr>
              <a:tr h="270585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Función de reconocimiento de activación regional por voz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Cuatro registros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036585566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Reconocimiento continuo del habla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537181049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Lo que es visible se puede decir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21523832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Palabra de activación del asistente de voz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Nihao, XiaoLing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022400049"/>
                  </a:ext>
                </a:extLst>
              </a:tr>
              <a:tr h="2008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100" b="1" u="none" strike="noStrike" dirty="0">
                          <a:effectLst/>
                        </a:rPr>
                        <a:t>Entretenimiento audiovisual</a:t>
                      </a:r>
                      <a:endParaRPr lang="es-PA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93989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Interfaz multimedia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USB/Tipo C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455349170"/>
                  </a:ext>
                </a:extLst>
              </a:tr>
              <a:tr h="16065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USB/Tipo-C Número de interfaces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Primera fila 2 personas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685649780"/>
                  </a:ext>
                </a:extLst>
              </a:tr>
              <a:tr h="1606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Fila trasera 4 personas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789120681"/>
                  </a:ext>
                </a:extLst>
              </a:tr>
              <a:tr h="16065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USB/Tipo-C Potencia máxima de carga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Primera fila 60W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755872678"/>
                  </a:ext>
                </a:extLst>
              </a:tr>
              <a:tr h="1606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Fila trasera 15W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326890307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Pantalla LCD trasera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O Opcional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77130672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Tamaño de la pantalla trasera (pulgadas)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◦ 15.6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1843549064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Función KSong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571855594"/>
                  </a:ext>
                </a:extLst>
              </a:tr>
              <a:tr h="160659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oradores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12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70416428"/>
                  </a:ext>
                </a:extLst>
              </a:tr>
              <a:tr h="1606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◦ 21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756970615"/>
                  </a:ext>
                </a:extLst>
              </a:tr>
              <a:tr h="160659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562604563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Dolby Atmos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O Opcional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247543836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Disposición de los altavoces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852116787"/>
                  </a:ext>
                </a:extLst>
              </a:tr>
              <a:tr h="32132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Potencia máxima de salida del amplificador de potencia (W)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◦ 2160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877718961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Canal Sky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O Opcional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2124290055"/>
                  </a:ext>
                </a:extLst>
              </a:tr>
              <a:tr h="1606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Control multimedia trasero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Estándar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10" marR="6410" marT="6410" marB="0" anchor="ctr"/>
                </a:tc>
                <a:extLst>
                  <a:ext uri="{0D108BD9-81ED-4DB2-BD59-A6C34878D82A}">
                    <a16:rowId xmlns:a16="http://schemas.microsoft.com/office/drawing/2014/main" val="3672148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48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4">
            <a:extLst>
              <a:ext uri="{FF2B5EF4-FFF2-40B4-BE49-F238E27FC236}">
                <a16:creationId xmlns:a16="http://schemas.microsoft.com/office/drawing/2014/main" id="{F30C62C5-D3F2-4351-8405-190CB157682F}"/>
              </a:ext>
            </a:extLst>
          </p:cNvPr>
          <p:cNvSpPr/>
          <p:nvPr/>
        </p:nvSpPr>
        <p:spPr>
          <a:xfrm>
            <a:off x="1270" y="-1797"/>
            <a:ext cx="10691037" cy="763279"/>
          </a:xfrm>
          <a:custGeom>
            <a:avLst/>
            <a:gdLst/>
            <a:ahLst/>
            <a:cxnLst/>
            <a:rect l="l" t="t" r="r" b="b"/>
            <a:pathLst>
              <a:path w="10692130" h="1131570">
                <a:moveTo>
                  <a:pt x="10033914" y="1130806"/>
                </a:moveTo>
                <a:lnTo>
                  <a:pt x="9475582" y="1130806"/>
                </a:lnTo>
                <a:lnTo>
                  <a:pt x="9630448" y="1131421"/>
                </a:lnTo>
                <a:lnTo>
                  <a:pt x="9897457" y="1131421"/>
                </a:lnTo>
                <a:lnTo>
                  <a:pt x="10033914" y="1130806"/>
                </a:lnTo>
                <a:close/>
              </a:path>
              <a:path w="10692130" h="1131570">
                <a:moveTo>
                  <a:pt x="10692003" y="0"/>
                </a:moveTo>
                <a:lnTo>
                  <a:pt x="0" y="0"/>
                </a:lnTo>
                <a:lnTo>
                  <a:pt x="0" y="143745"/>
                </a:lnTo>
                <a:lnTo>
                  <a:pt x="181859" y="180417"/>
                </a:lnTo>
                <a:lnTo>
                  <a:pt x="1096109" y="354119"/>
                </a:lnTo>
                <a:lnTo>
                  <a:pt x="2036503" y="514323"/>
                </a:lnTo>
                <a:lnTo>
                  <a:pt x="2953663" y="652622"/>
                </a:lnTo>
                <a:lnTo>
                  <a:pt x="3893587" y="776051"/>
                </a:lnTo>
                <a:lnTo>
                  <a:pt x="4804673" y="878080"/>
                </a:lnTo>
                <a:lnTo>
                  <a:pt x="5735483" y="964474"/>
                </a:lnTo>
                <a:lnTo>
                  <a:pt x="6685673" y="1034119"/>
                </a:lnTo>
                <a:lnTo>
                  <a:pt x="7600559" y="1083512"/>
                </a:lnTo>
                <a:lnTo>
                  <a:pt x="8532136" y="1116034"/>
                </a:lnTo>
                <a:lnTo>
                  <a:pt x="9489443" y="1130806"/>
                </a:lnTo>
                <a:lnTo>
                  <a:pt x="10028133" y="1130806"/>
                </a:lnTo>
                <a:lnTo>
                  <a:pt x="10692003" y="1122589"/>
                </a:lnTo>
                <a:lnTo>
                  <a:pt x="1069200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FB547A6-8C8A-D5A2-E527-CBBF8F48E387}"/>
              </a:ext>
            </a:extLst>
          </p:cNvPr>
          <p:cNvSpPr/>
          <p:nvPr/>
        </p:nvSpPr>
        <p:spPr>
          <a:xfrm>
            <a:off x="0" y="7007466"/>
            <a:ext cx="10692307" cy="553085"/>
          </a:xfrm>
          <a:custGeom>
            <a:avLst/>
            <a:gdLst/>
            <a:ahLst/>
            <a:cxnLst/>
            <a:rect l="l" t="t" r="r" b="b"/>
            <a:pathLst>
              <a:path w="10654665" h="553084">
                <a:moveTo>
                  <a:pt x="10654360" y="0"/>
                </a:moveTo>
                <a:lnTo>
                  <a:pt x="0" y="0"/>
                </a:lnTo>
                <a:lnTo>
                  <a:pt x="0" y="552538"/>
                </a:lnTo>
                <a:lnTo>
                  <a:pt x="10654360" y="552538"/>
                </a:lnTo>
                <a:lnTo>
                  <a:pt x="1065436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288044" y="7075209"/>
            <a:ext cx="3726807" cy="405735"/>
          </a:xfrm>
          <a:prstGeom prst="rect">
            <a:avLst/>
          </a:prstGeom>
        </p:spPr>
        <p:txBody>
          <a:bodyPr vert="horz" wrap="square" lIns="0" tIns="71611" rIns="0" bIns="0" rtlCol="0">
            <a:spAutoFit/>
          </a:bodyPr>
          <a:lstStyle/>
          <a:p>
            <a:pPr marL="121920">
              <a:lnSpc>
                <a:spcPts val="1245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Dirección: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Urbanización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Sur,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Centro</a:t>
            </a:r>
            <a:r>
              <a:rPr spc="-3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Comercial</a:t>
            </a:r>
          </a:p>
          <a:p>
            <a:pPr marL="121920">
              <a:lnSpc>
                <a:spcPts val="1420"/>
              </a:lnSpc>
            </a:pP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Costa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Sur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Local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28,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Juan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Díaz,</a:t>
            </a:r>
            <a:r>
              <a:rPr spc="-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spc="-1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Panamá.</a:t>
            </a:r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1EE376B-0B22-04C7-912C-0CB2F37001F7}"/>
              </a:ext>
            </a:extLst>
          </p:cNvPr>
          <p:cNvSpPr txBox="1"/>
          <p:nvPr/>
        </p:nvSpPr>
        <p:spPr>
          <a:xfrm>
            <a:off x="6853721" y="7133773"/>
            <a:ext cx="33350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lang="es-ES"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-</a:t>
            </a:r>
            <a:r>
              <a:rPr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mail:</a:t>
            </a:r>
            <a:r>
              <a:rPr lang="es-ES" sz="1600" spc="-7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 </a:t>
            </a:r>
            <a:r>
              <a:rPr lang="es-ES" sz="1600" spc="-75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cs typeface="Arial"/>
              </a:rPr>
              <a:t>info@shanghai-autospty.com</a:t>
            </a:r>
            <a:endParaRPr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1" name="object 2">
            <a:extLst>
              <a:ext uri="{FF2B5EF4-FFF2-40B4-BE49-F238E27FC236}">
                <a16:creationId xmlns:a16="http://schemas.microsoft.com/office/drawing/2014/main" id="{29FED2D9-AD65-1ACE-21C1-A2FB3D5980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7230" y="0"/>
            <a:ext cx="1942170" cy="1942170"/>
          </a:xfrm>
          <a:prstGeom prst="rect">
            <a:avLst/>
          </a:prstGeom>
          <a:effectLst>
            <a:outerShdw blurRad="50800" dist="50800" dir="5400000" sx="100122" sy="100122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FF5E044C-EC8E-F9F8-92D5-875F9F4F3A94}"/>
              </a:ext>
            </a:extLst>
          </p:cNvPr>
          <p:cNvSpPr txBox="1"/>
          <p:nvPr/>
        </p:nvSpPr>
        <p:spPr>
          <a:xfrm>
            <a:off x="5759139" y="200025"/>
            <a:ext cx="216027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18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WELLVIEW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UNIVERSAL,</a:t>
            </a:r>
            <a:r>
              <a:rPr sz="1200" spc="-3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S.A.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RUC:</a:t>
            </a:r>
            <a:r>
              <a:rPr sz="1200" spc="8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155665924-2-2018-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DV37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580EA184-07FF-187C-5BCA-8990365EF115}"/>
              </a:ext>
            </a:extLst>
          </p:cNvPr>
          <p:cNvSpPr txBox="1"/>
          <p:nvPr/>
        </p:nvSpPr>
        <p:spPr>
          <a:xfrm>
            <a:off x="8394700" y="200025"/>
            <a:ext cx="1759554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Teléfono:</a:t>
            </a:r>
            <a:r>
              <a:rPr sz="1200" spc="-25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385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–</a:t>
            </a:r>
            <a:r>
              <a:rPr sz="1200" spc="-2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6171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  <a:p>
            <a:pPr marL="12700">
              <a:lnSpc>
                <a:spcPts val="1420"/>
              </a:lnSpc>
            </a:pPr>
            <a:r>
              <a:rPr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Celular: </a:t>
            </a:r>
            <a:r>
              <a:rPr lang="es-PA" sz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MT"/>
                <a:cs typeface="Arial MT"/>
              </a:rPr>
              <a:t>‎6937‑0170 </a:t>
            </a:r>
            <a:endParaRPr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MT"/>
              <a:cs typeface="Arial MT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00EAC85-4BF0-058A-965F-452FCEB577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665052"/>
              </p:ext>
            </p:extLst>
          </p:nvPr>
        </p:nvGraphicFramePr>
        <p:xfrm>
          <a:off x="219410" y="1388918"/>
          <a:ext cx="4974890" cy="556328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87445">
                  <a:extLst>
                    <a:ext uri="{9D8B030D-6E8A-4147-A177-3AD203B41FA5}">
                      <a16:colId xmlns:a16="http://schemas.microsoft.com/office/drawing/2014/main" val="3510369160"/>
                    </a:ext>
                  </a:extLst>
                </a:gridCol>
                <a:gridCol w="2487445">
                  <a:extLst>
                    <a:ext uri="{9D8B030D-6E8A-4147-A177-3AD203B41FA5}">
                      <a16:colId xmlns:a16="http://schemas.microsoft.com/office/drawing/2014/main" val="2340962943"/>
                    </a:ext>
                  </a:extLst>
                </a:gridCol>
              </a:tblGrid>
              <a:tr h="2419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Configuración de iluminación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98394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Faros de luz baja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CONDUJO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037201354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Luces altas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CONDUJO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1060777201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Luces de circulación diurna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168718434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Luz de cruce y carretera adaptativa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449219757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Faros automáticos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608324843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Ajuste de altura de los faros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75227228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Iluminación ambiental interior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O Multicolor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2884444329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Apagado retardado de los faros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279315317"/>
                  </a:ext>
                </a:extLst>
              </a:tr>
              <a:tr h="24199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Espejo retrovisor/de cristal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09453"/>
                  </a:ext>
                </a:extLst>
              </a:tr>
              <a:tr h="1935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Ventanas eléctricas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Primera fila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436040323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Fila trasera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1476595778"/>
                  </a:ext>
                </a:extLst>
              </a:tr>
              <a:tr h="30114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Funcionamiento de la ventana con un solo toque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Todo el vehículo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369930169"/>
                  </a:ext>
                </a:extLst>
              </a:tr>
              <a:tr h="301141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Función antipinzamiento para las ventanillas del coche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47877473"/>
                  </a:ext>
                </a:extLst>
              </a:tr>
              <a:tr h="193595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Función del espejo retrovisor exterior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Ajuste eléctrico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769378977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Calefacción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2544675152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Plegado eléctrico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923251553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Memoria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546650064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Inclinación automática al dar marcha atrás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149898593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Plegado automático al bloquear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2312222030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Función del espejo retrovisor interior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Antirreflejos automático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4080990864"/>
                  </a:ext>
                </a:extLst>
              </a:tr>
              <a:tr h="19359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Espejo de cortesía para coche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Asiento del conductor + Iluminación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2237086251"/>
                  </a:ext>
                </a:extLst>
              </a:tr>
              <a:tr h="193595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• Asiento del pasajero + Iluminación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548483587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Cristal trasero de privacidad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1667456368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Limpiaparabrisas con sensor de lluvia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266771257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Limpiaparabrisas trasero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>
                          <a:effectLst/>
                        </a:rPr>
                        <a:t>Estándar</a:t>
                      </a:r>
                      <a:endParaRPr lang="es-P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69873278"/>
                  </a:ext>
                </a:extLst>
              </a:tr>
              <a:tr h="193595"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 dirty="0">
                          <a:effectLst/>
                        </a:rPr>
                        <a:t>Vidrio insonorizado multicapa</a:t>
                      </a:r>
                      <a:endParaRPr lang="es-P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1000" u="none" strike="noStrike" dirty="0">
                          <a:effectLst/>
                        </a:rPr>
                        <a:t>Primera fila + última fila</a:t>
                      </a:r>
                      <a:endParaRPr lang="es-P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08" marR="8508" marT="8508" marB="0" anchor="ctr"/>
                </a:tc>
                <a:extLst>
                  <a:ext uri="{0D108BD9-81ED-4DB2-BD59-A6C34878D82A}">
                    <a16:rowId xmlns:a16="http://schemas.microsoft.com/office/drawing/2014/main" val="3976883684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33C15F0-EBC9-1760-4C20-003419287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3605"/>
              </p:ext>
            </p:extLst>
          </p:nvPr>
        </p:nvGraphicFramePr>
        <p:xfrm>
          <a:off x="5346700" y="823347"/>
          <a:ext cx="5164288" cy="626439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82144">
                  <a:extLst>
                    <a:ext uri="{9D8B030D-6E8A-4147-A177-3AD203B41FA5}">
                      <a16:colId xmlns:a16="http://schemas.microsoft.com/office/drawing/2014/main" val="4036938380"/>
                    </a:ext>
                  </a:extLst>
                </a:gridCol>
                <a:gridCol w="2582144">
                  <a:extLst>
                    <a:ext uri="{9D8B030D-6E8A-4147-A177-3AD203B41FA5}">
                      <a16:colId xmlns:a16="http://schemas.microsoft.com/office/drawing/2014/main" val="1223919293"/>
                    </a:ext>
                  </a:extLst>
                </a:gridCol>
              </a:tblGrid>
              <a:tr h="186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Aire acondicionado/refrigerador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84501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Métodos de control del aire acondicionado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Automático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520916682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Aire acondicionado trasero independiente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4251664877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Salidas de aire traseras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4053224285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Control de zona de temperatura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Aire acondicionado de tres zonas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594595109"/>
                  </a:ext>
                </a:extLst>
              </a:tr>
              <a:tr h="2980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Dispositivo de filtración de partículas PM2.5 dentro del automóvil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972286032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 Sistema de gestión de calidad del aire AQSAir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856450874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Refrigerador para coche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1262951936"/>
                  </a:ext>
                </a:extLst>
              </a:tr>
              <a:tr h="14903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Función de refrigerador para automóvil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098593271"/>
                  </a:ext>
                </a:extLst>
              </a:tr>
              <a:tr h="149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191668547"/>
                  </a:ext>
                </a:extLst>
              </a:tr>
              <a:tr h="149030">
                <a:tc v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819640188"/>
                  </a:ext>
                </a:extLst>
              </a:tr>
              <a:tr h="186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200" b="1" u="none" strike="noStrike" dirty="0">
                          <a:effectLst/>
                        </a:rPr>
                        <a:t>Configuración inteligente</a:t>
                      </a:r>
                      <a:endParaRPr lang="es-PA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93654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operativo de conducción asistida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Piloto de Leapmotor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4195597082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Chip de conducción asistida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187019386"/>
                  </a:ext>
                </a:extLst>
              </a:tr>
              <a:tr h="2980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Potencia de cálculo de los chips de asistencia al conductor (TOPS)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152363266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inteligente integrado en el vehículo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Sistema operativo Leapmotor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053813169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Chip inteligente para vehículos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Qualcomm Snapdragon 8295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1162467075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cámaras exteriores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6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571629828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cámaras en el vehículo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1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545372029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radares ultrasónicos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12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996855929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radares de ondas milimétricas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• 3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4038252686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Número de LiDARs (individuales)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2873102897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Marcas de LiDAR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979580434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Conteo de líneas LiDAR (cable)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481387165"/>
                  </a:ext>
                </a:extLst>
              </a:tr>
              <a:tr h="298059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Recuento de puntos de la nube LiDAR (diez mil por segundo)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-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691067897"/>
                  </a:ext>
                </a:extLst>
              </a:tr>
              <a:tr h="149030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Modelo centinela (clarividencia)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>
                          <a:effectLst/>
                        </a:rPr>
                        <a:t>Estándar</a:t>
                      </a:r>
                      <a:endParaRPr lang="es-PA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061079678"/>
                  </a:ext>
                </a:extLst>
              </a:tr>
              <a:tr h="186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PA" sz="1050" u="none" strike="noStrike">
                          <a:effectLst/>
                        </a:rPr>
                        <a:t>Opción</a:t>
                      </a:r>
                      <a:endParaRPr lang="es-PA" sz="105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 hMerge="1">
                  <a:txBody>
                    <a:bodyPr/>
                    <a:lstStyle/>
                    <a:p>
                      <a:endParaRPr lang="es-P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84007"/>
                  </a:ext>
                </a:extLst>
              </a:tr>
              <a:tr h="1546184"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Paquete completo (FP)</a:t>
                      </a:r>
                      <a:endParaRPr lang="es-PA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PA" sz="900" u="none" strike="noStrike" dirty="0">
                          <a:effectLst/>
                        </a:rPr>
                        <a:t>Neumáticos delanteros 245/45 R21, neumáticos traseros 255/45 R21, neumáticos de marca premium, iluminación ambiental interior (reactiva a la música), pantalla de entretenimiento trasera de 15,6 pulgadas, parasol panorámico segmentado (delantero manual + trasero eléctrico), sistema de audio premium de 21 altavoces, sonido envolvente Dolby Atmos 7.1.4</a:t>
                      </a:r>
                      <a:endParaRPr lang="es-PA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9" marR="5689" marT="5689" marB="0" anchor="ctr"/>
                </a:tc>
                <a:extLst>
                  <a:ext uri="{0D108BD9-81ED-4DB2-BD59-A6C34878D82A}">
                    <a16:rowId xmlns:a16="http://schemas.microsoft.com/office/drawing/2014/main" val="3351354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76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</TotalTime>
  <Words>2354</Words>
  <Application>Microsoft Macintosh PowerPoint</Application>
  <PresentationFormat>Personalizado</PresentationFormat>
  <Paragraphs>603</Paragraphs>
  <Slides>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Arial MT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SHANGHAI FICHA [Recuperado]</dc:title>
  <cp:lastModifiedBy>yazmin dominguez</cp:lastModifiedBy>
  <cp:revision>17</cp:revision>
  <cp:lastPrinted>2026-07-04T15:13:48Z</cp:lastPrinted>
  <dcterms:created xsi:type="dcterms:W3CDTF">2025-12-29T16:11:33Z</dcterms:created>
  <dcterms:modified xsi:type="dcterms:W3CDTF">2026-07-04T16:51:17Z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2025-10-14T00:00:00Z</vt:filetime>
  </property>
  <property fmtid="{D5CDD505-2E9C-101B-9397-08002B2CF9AE}" pid="3" name="Creator">
    <vt:lpwstr>Adobe Illustrator 27.1 (Windows)</vt:lpwstr>
  </property>
  <property fmtid="{D5CDD505-2E9C-101B-9397-08002B2CF9AE}" pid="4" name="GTS_PDFXVersion">
    <vt:lpwstr>PDF/X-4</vt:lpwstr>
  </property>
  <property fmtid="{D5CDD505-2E9C-101B-9397-08002B2CF9AE}" pid="5" name="LastSaved">
    <vt:filetime>2025-12-29T00:00:00Z</vt:filetime>
  </property>
  <property fmtid="{D5CDD505-2E9C-101B-9397-08002B2CF9AE}" pid="6" name="Producer">
    <vt:lpwstr>Adobe PDF library 17.00</vt:lpwstr>
  </property>
</Properties>
</file>